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72" r:id="rId6"/>
    <p:sldId id="280" r:id="rId7"/>
    <p:sldId id="392" r:id="rId8"/>
    <p:sldId id="395" r:id="rId9"/>
    <p:sldId id="396" r:id="rId10"/>
    <p:sldId id="397" r:id="rId11"/>
    <p:sldId id="389" r:id="rId12"/>
    <p:sldId id="387" r:id="rId13"/>
    <p:sldId id="259" r:id="rId14"/>
    <p:sldId id="370" r:id="rId15"/>
    <p:sldId id="363" r:id="rId16"/>
    <p:sldId id="398" r:id="rId17"/>
    <p:sldId id="399" r:id="rId18"/>
    <p:sldId id="338" r:id="rId19"/>
    <p:sldId id="400" r:id="rId20"/>
    <p:sldId id="401" r:id="rId21"/>
    <p:sldId id="386" r:id="rId22"/>
    <p:sldId id="402" r:id="rId23"/>
    <p:sldId id="365" r:id="rId24"/>
    <p:sldId id="374" r:id="rId25"/>
    <p:sldId id="375" r:id="rId26"/>
    <p:sldId id="403" r:id="rId27"/>
    <p:sldId id="405" r:id="rId28"/>
    <p:sldId id="404" r:id="rId29"/>
    <p:sldId id="406" r:id="rId30"/>
    <p:sldId id="388" r:id="rId31"/>
    <p:sldId id="39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272"/>
    <a:srgbClr val="FDDA9E"/>
    <a:srgbClr val="EFEFEF"/>
    <a:srgbClr val="F6F6F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FE456A-AAD0-43D4-9DF4-13ED7D087D40}" v="111" dt="2018-10-21T11:19:57.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05" autoAdjust="0"/>
    <p:restoredTop sz="94660"/>
  </p:normalViewPr>
  <p:slideViewPr>
    <p:cSldViewPr snapToGrid="0">
      <p:cViewPr varScale="1">
        <p:scale>
          <a:sx n="67" d="100"/>
          <a:sy n="67" d="100"/>
        </p:scale>
        <p:origin x="96" y="72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0411-DECF-47CE-ACA0-9CF21EF603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ADFD2-9FC9-433B-91C7-963D81770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3E8768-8B25-4F69-8EE2-B9E5CF7AF52A}"/>
              </a:ext>
            </a:extLst>
          </p:cNvPr>
          <p:cNvSpPr>
            <a:spLocks noGrp="1"/>
          </p:cNvSpPr>
          <p:nvPr>
            <p:ph type="dt" sz="half" idx="10"/>
          </p:nvPr>
        </p:nvSpPr>
        <p:spPr/>
        <p:txBody>
          <a:bodyPr/>
          <a:lstStyle/>
          <a:p>
            <a:fld id="{B567A2F0-AC25-45B7-B8B4-EB0CE6590084}" type="datetimeFigureOut">
              <a:rPr lang="en-US" smtClean="0"/>
              <a:t>10/21/2018</a:t>
            </a:fld>
            <a:endParaRPr lang="en-US"/>
          </a:p>
        </p:txBody>
      </p:sp>
      <p:sp>
        <p:nvSpPr>
          <p:cNvPr id="5" name="Footer Placeholder 4">
            <a:extLst>
              <a:ext uri="{FF2B5EF4-FFF2-40B4-BE49-F238E27FC236}">
                <a16:creationId xmlns:a16="http://schemas.microsoft.com/office/drawing/2014/main" id="{EE520B4B-A5CA-441B-8B8D-9E8D203D6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C424A-D83E-4DF5-A4B3-E1E09415BAE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98809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0F9A-D101-458C-B75F-171541494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389B00-4709-464B-9F43-3CC80254AE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6D2CD-D927-4093-A981-6B03F7A122AA}"/>
              </a:ext>
            </a:extLst>
          </p:cNvPr>
          <p:cNvSpPr>
            <a:spLocks noGrp="1"/>
          </p:cNvSpPr>
          <p:nvPr>
            <p:ph type="dt" sz="half" idx="10"/>
          </p:nvPr>
        </p:nvSpPr>
        <p:spPr/>
        <p:txBody>
          <a:bodyPr/>
          <a:lstStyle/>
          <a:p>
            <a:fld id="{B567A2F0-AC25-45B7-B8B4-EB0CE6590084}" type="datetimeFigureOut">
              <a:rPr lang="en-US" smtClean="0"/>
              <a:t>10/21/2018</a:t>
            </a:fld>
            <a:endParaRPr lang="en-US"/>
          </a:p>
        </p:txBody>
      </p:sp>
      <p:sp>
        <p:nvSpPr>
          <p:cNvPr id="5" name="Footer Placeholder 4">
            <a:extLst>
              <a:ext uri="{FF2B5EF4-FFF2-40B4-BE49-F238E27FC236}">
                <a16:creationId xmlns:a16="http://schemas.microsoft.com/office/drawing/2014/main" id="{D11C3C68-18A1-4DBC-A7A1-48B4C977A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EE33-89BE-4D89-8CCC-8A7291FEF5EF}"/>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96366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0A6F3-BAE6-4AA5-9B7A-2B39ECF45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73BDBA-F768-45E6-92AA-CAC870B051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F43DF-9733-4C18-9CF1-C6691E25127A}"/>
              </a:ext>
            </a:extLst>
          </p:cNvPr>
          <p:cNvSpPr>
            <a:spLocks noGrp="1"/>
          </p:cNvSpPr>
          <p:nvPr>
            <p:ph type="dt" sz="half" idx="10"/>
          </p:nvPr>
        </p:nvSpPr>
        <p:spPr/>
        <p:txBody>
          <a:bodyPr/>
          <a:lstStyle/>
          <a:p>
            <a:fld id="{B567A2F0-AC25-45B7-B8B4-EB0CE6590084}" type="datetimeFigureOut">
              <a:rPr lang="en-US" smtClean="0"/>
              <a:t>10/21/2018</a:t>
            </a:fld>
            <a:endParaRPr lang="en-US"/>
          </a:p>
        </p:txBody>
      </p:sp>
      <p:sp>
        <p:nvSpPr>
          <p:cNvPr id="5" name="Footer Placeholder 4">
            <a:extLst>
              <a:ext uri="{FF2B5EF4-FFF2-40B4-BE49-F238E27FC236}">
                <a16:creationId xmlns:a16="http://schemas.microsoft.com/office/drawing/2014/main" id="{804D63F9-5492-4230-A5E3-F6E6CD4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579FC-B9BA-4680-A35B-D182BADB341A}"/>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33738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3A28-52A3-43FE-8DF6-484CFECA3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CE011-C22A-4649-BD3C-2D3681F8DF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F2DD5-144E-4C11-889B-C380812D14D4}"/>
              </a:ext>
            </a:extLst>
          </p:cNvPr>
          <p:cNvSpPr>
            <a:spLocks noGrp="1"/>
          </p:cNvSpPr>
          <p:nvPr>
            <p:ph type="dt" sz="half" idx="10"/>
          </p:nvPr>
        </p:nvSpPr>
        <p:spPr/>
        <p:txBody>
          <a:bodyPr/>
          <a:lstStyle/>
          <a:p>
            <a:fld id="{B567A2F0-AC25-45B7-B8B4-EB0CE6590084}" type="datetimeFigureOut">
              <a:rPr lang="en-US" smtClean="0"/>
              <a:t>10/21/2018</a:t>
            </a:fld>
            <a:endParaRPr lang="en-US"/>
          </a:p>
        </p:txBody>
      </p:sp>
      <p:sp>
        <p:nvSpPr>
          <p:cNvPr id="5" name="Footer Placeholder 4">
            <a:extLst>
              <a:ext uri="{FF2B5EF4-FFF2-40B4-BE49-F238E27FC236}">
                <a16:creationId xmlns:a16="http://schemas.microsoft.com/office/drawing/2014/main" id="{1669EBFE-AD8C-4977-A16D-F7770C77C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7CA65-02BB-41B0-84A4-863AB7A34CF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42463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5719-5327-4473-8801-808691F23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7F94A-5393-4CC4-9EF1-A1979D3AE6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E710B3-162E-47A6-BF10-B4525CF811E4}"/>
              </a:ext>
            </a:extLst>
          </p:cNvPr>
          <p:cNvSpPr>
            <a:spLocks noGrp="1"/>
          </p:cNvSpPr>
          <p:nvPr>
            <p:ph type="dt" sz="half" idx="10"/>
          </p:nvPr>
        </p:nvSpPr>
        <p:spPr/>
        <p:txBody>
          <a:bodyPr/>
          <a:lstStyle/>
          <a:p>
            <a:fld id="{B567A2F0-AC25-45B7-B8B4-EB0CE6590084}" type="datetimeFigureOut">
              <a:rPr lang="en-US" smtClean="0"/>
              <a:t>10/21/2018</a:t>
            </a:fld>
            <a:endParaRPr lang="en-US"/>
          </a:p>
        </p:txBody>
      </p:sp>
      <p:sp>
        <p:nvSpPr>
          <p:cNvPr id="5" name="Footer Placeholder 4">
            <a:extLst>
              <a:ext uri="{FF2B5EF4-FFF2-40B4-BE49-F238E27FC236}">
                <a16:creationId xmlns:a16="http://schemas.microsoft.com/office/drawing/2014/main" id="{BD1331A8-E947-4E79-B9A5-9CAAAFA2B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B758E-B213-46E9-8024-826A34E17097}"/>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422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B956-328B-419D-B416-020C5532D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8ACD5-2AAF-4CFA-A89F-D1E297707D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B84E24-0327-407A-856E-DFEF9A24AF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299A7C-A8DB-4B0F-8BDF-D62CF4C041BF}"/>
              </a:ext>
            </a:extLst>
          </p:cNvPr>
          <p:cNvSpPr>
            <a:spLocks noGrp="1"/>
          </p:cNvSpPr>
          <p:nvPr>
            <p:ph type="dt" sz="half" idx="10"/>
          </p:nvPr>
        </p:nvSpPr>
        <p:spPr/>
        <p:txBody>
          <a:bodyPr/>
          <a:lstStyle/>
          <a:p>
            <a:fld id="{B567A2F0-AC25-45B7-B8B4-EB0CE6590084}" type="datetimeFigureOut">
              <a:rPr lang="en-US" smtClean="0"/>
              <a:t>10/21/2018</a:t>
            </a:fld>
            <a:endParaRPr lang="en-US"/>
          </a:p>
        </p:txBody>
      </p:sp>
      <p:sp>
        <p:nvSpPr>
          <p:cNvPr id="6" name="Footer Placeholder 5">
            <a:extLst>
              <a:ext uri="{FF2B5EF4-FFF2-40B4-BE49-F238E27FC236}">
                <a16:creationId xmlns:a16="http://schemas.microsoft.com/office/drawing/2014/main" id="{656233B9-73A4-44F3-AE5C-26167491B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18D2E-5D0C-4F0D-9063-D24DAB374758}"/>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798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18CC-4536-4B63-9B04-7CD2D26B4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F1DFA2-6819-4C75-B0D9-27FDFD840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6ADDAD-F59E-4457-9FE4-6656F23178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8A4F01-0DE0-4D7F-BDDB-FF68C04D0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507089-3F21-4288-ACDC-82BF6E2028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D0A1C-8A13-4777-A314-EC5940EE6A08}"/>
              </a:ext>
            </a:extLst>
          </p:cNvPr>
          <p:cNvSpPr>
            <a:spLocks noGrp="1"/>
          </p:cNvSpPr>
          <p:nvPr>
            <p:ph type="dt" sz="half" idx="10"/>
          </p:nvPr>
        </p:nvSpPr>
        <p:spPr/>
        <p:txBody>
          <a:bodyPr/>
          <a:lstStyle/>
          <a:p>
            <a:fld id="{B567A2F0-AC25-45B7-B8B4-EB0CE6590084}" type="datetimeFigureOut">
              <a:rPr lang="en-US" smtClean="0"/>
              <a:t>10/21/2018</a:t>
            </a:fld>
            <a:endParaRPr lang="en-US"/>
          </a:p>
        </p:txBody>
      </p:sp>
      <p:sp>
        <p:nvSpPr>
          <p:cNvPr id="8" name="Footer Placeholder 7">
            <a:extLst>
              <a:ext uri="{FF2B5EF4-FFF2-40B4-BE49-F238E27FC236}">
                <a16:creationId xmlns:a16="http://schemas.microsoft.com/office/drawing/2014/main" id="{0C0B4728-8BD1-4D36-95A2-49D6B5172E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D1356F-0318-44A9-863C-E3D881DCD5C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00509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3104-6848-48B3-AFFA-1A0930490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325E0F-C57F-4165-962E-B0E97DE6622C}"/>
              </a:ext>
            </a:extLst>
          </p:cNvPr>
          <p:cNvSpPr>
            <a:spLocks noGrp="1"/>
          </p:cNvSpPr>
          <p:nvPr>
            <p:ph type="dt" sz="half" idx="10"/>
          </p:nvPr>
        </p:nvSpPr>
        <p:spPr/>
        <p:txBody>
          <a:bodyPr/>
          <a:lstStyle/>
          <a:p>
            <a:fld id="{B567A2F0-AC25-45B7-B8B4-EB0CE6590084}" type="datetimeFigureOut">
              <a:rPr lang="en-US" smtClean="0"/>
              <a:t>10/21/2018</a:t>
            </a:fld>
            <a:endParaRPr lang="en-US"/>
          </a:p>
        </p:txBody>
      </p:sp>
      <p:sp>
        <p:nvSpPr>
          <p:cNvPr id="4" name="Footer Placeholder 3">
            <a:extLst>
              <a:ext uri="{FF2B5EF4-FFF2-40B4-BE49-F238E27FC236}">
                <a16:creationId xmlns:a16="http://schemas.microsoft.com/office/drawing/2014/main" id="{4A9A46E5-6524-4C7D-AB8D-4F6E2169AA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A719C-7031-4915-8D15-785986C6B29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45463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43D65-C975-4D48-B981-98A4972F7AFF}"/>
              </a:ext>
            </a:extLst>
          </p:cNvPr>
          <p:cNvSpPr>
            <a:spLocks noGrp="1"/>
          </p:cNvSpPr>
          <p:nvPr>
            <p:ph type="dt" sz="half" idx="10"/>
          </p:nvPr>
        </p:nvSpPr>
        <p:spPr/>
        <p:txBody>
          <a:bodyPr/>
          <a:lstStyle/>
          <a:p>
            <a:fld id="{B567A2F0-AC25-45B7-B8B4-EB0CE6590084}" type="datetimeFigureOut">
              <a:rPr lang="en-US" smtClean="0"/>
              <a:t>10/21/2018</a:t>
            </a:fld>
            <a:endParaRPr lang="en-US"/>
          </a:p>
        </p:txBody>
      </p:sp>
      <p:sp>
        <p:nvSpPr>
          <p:cNvPr id="3" name="Footer Placeholder 2">
            <a:extLst>
              <a:ext uri="{FF2B5EF4-FFF2-40B4-BE49-F238E27FC236}">
                <a16:creationId xmlns:a16="http://schemas.microsoft.com/office/drawing/2014/main" id="{CB5FA0EB-38F8-4B43-80B0-DAB82107D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2C211-67EA-4566-9EDC-ABC91F5CD2C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89450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81E-969F-4D59-9355-FF2E36EFD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09640-E082-4F7C-9ECE-292DB29A9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9D800-16F9-41CD-AB15-006BB76AD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290F94-CDE4-4404-904C-87EE6E2975A6}"/>
              </a:ext>
            </a:extLst>
          </p:cNvPr>
          <p:cNvSpPr>
            <a:spLocks noGrp="1"/>
          </p:cNvSpPr>
          <p:nvPr>
            <p:ph type="dt" sz="half" idx="10"/>
          </p:nvPr>
        </p:nvSpPr>
        <p:spPr/>
        <p:txBody>
          <a:bodyPr/>
          <a:lstStyle/>
          <a:p>
            <a:fld id="{B567A2F0-AC25-45B7-B8B4-EB0CE6590084}" type="datetimeFigureOut">
              <a:rPr lang="en-US" smtClean="0"/>
              <a:t>10/21/2018</a:t>
            </a:fld>
            <a:endParaRPr lang="en-US"/>
          </a:p>
        </p:txBody>
      </p:sp>
      <p:sp>
        <p:nvSpPr>
          <p:cNvPr id="6" name="Footer Placeholder 5">
            <a:extLst>
              <a:ext uri="{FF2B5EF4-FFF2-40B4-BE49-F238E27FC236}">
                <a16:creationId xmlns:a16="http://schemas.microsoft.com/office/drawing/2014/main" id="{C8197EE2-9B08-4540-AAB2-898143151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84650-D30F-4190-9574-B3B74FE5C00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15045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BE0F-E936-4E04-9FDF-2D76EF1AA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A28E1C-4361-4549-B293-053C2802E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A33F36-AB34-42F9-AC05-B3A6A5BB3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E910D8-71FD-46F4-A071-AD29318E8B1E}"/>
              </a:ext>
            </a:extLst>
          </p:cNvPr>
          <p:cNvSpPr>
            <a:spLocks noGrp="1"/>
          </p:cNvSpPr>
          <p:nvPr>
            <p:ph type="dt" sz="half" idx="10"/>
          </p:nvPr>
        </p:nvSpPr>
        <p:spPr/>
        <p:txBody>
          <a:bodyPr/>
          <a:lstStyle/>
          <a:p>
            <a:fld id="{B567A2F0-AC25-45B7-B8B4-EB0CE6590084}" type="datetimeFigureOut">
              <a:rPr lang="en-US" smtClean="0"/>
              <a:t>10/21/2018</a:t>
            </a:fld>
            <a:endParaRPr lang="en-US"/>
          </a:p>
        </p:txBody>
      </p:sp>
      <p:sp>
        <p:nvSpPr>
          <p:cNvPr id="6" name="Footer Placeholder 5">
            <a:extLst>
              <a:ext uri="{FF2B5EF4-FFF2-40B4-BE49-F238E27FC236}">
                <a16:creationId xmlns:a16="http://schemas.microsoft.com/office/drawing/2014/main" id="{0B8A1A14-C588-4C08-BEA2-A1271BBA9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43611-EC4B-4B5D-86DE-156253EC889D}"/>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3257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C8942-4328-49AA-B428-B20A7704E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E597E0-B97E-4588-8983-ADD659A9E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29075-3EB8-4FE4-8609-81FEB6988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7A2F0-AC25-45B7-B8B4-EB0CE6590084}" type="datetimeFigureOut">
              <a:rPr lang="en-US" smtClean="0"/>
              <a:t>10/21/2018</a:t>
            </a:fld>
            <a:endParaRPr lang="en-US"/>
          </a:p>
        </p:txBody>
      </p:sp>
      <p:sp>
        <p:nvSpPr>
          <p:cNvPr id="5" name="Footer Placeholder 4">
            <a:extLst>
              <a:ext uri="{FF2B5EF4-FFF2-40B4-BE49-F238E27FC236}">
                <a16:creationId xmlns:a16="http://schemas.microsoft.com/office/drawing/2014/main" id="{CCFCEE65-8F07-462C-B65B-86040EABA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0C0946-19F9-48F1-99BD-76826AE58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54ACC-DC15-4358-A2C4-712F0748E2BF}" type="slidenum">
              <a:rPr lang="en-US" smtClean="0"/>
              <a:t>‹#›</a:t>
            </a:fld>
            <a:endParaRPr lang="en-US"/>
          </a:p>
        </p:txBody>
      </p:sp>
    </p:spTree>
    <p:extLst>
      <p:ext uri="{BB962C8B-B14F-4D97-AF65-F5344CB8AC3E}">
        <p14:creationId xmlns:p14="http://schemas.microsoft.com/office/powerpoint/2010/main" val="2307942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3">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5">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6585881" y="4267831"/>
            <a:ext cx="5521655" cy="2132969"/>
          </a:xfrm>
        </p:spPr>
        <p:txBody>
          <a:bodyPr anchor="t">
            <a:normAutofit/>
          </a:bodyPr>
          <a:lstStyle/>
          <a:p>
            <a:pPr algn="l"/>
            <a:r>
              <a:rPr lang="en-US" b="1" cap="all" dirty="0">
                <a:solidFill>
                  <a:srgbClr val="000000"/>
                </a:solidFill>
                <a:effectLst>
                  <a:outerShdw blurRad="38100" dist="38100" dir="2700000" algn="tl">
                    <a:srgbClr val="000000">
                      <a:alpha val="43137"/>
                    </a:srgbClr>
                  </a:outerShdw>
                </a:effectLst>
                <a:latin typeface="Century Gothic" panose="020B0502020202020204" pitchFamily="34" charset="0"/>
              </a:rPr>
              <a:t>David’s Forgiveness</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6586186" y="3428999"/>
            <a:ext cx="4805691" cy="838831"/>
          </a:xfrm>
        </p:spPr>
        <p:txBody>
          <a:bodyPr anchor="b">
            <a:normAutofit/>
          </a:bodyPr>
          <a:lstStyle/>
          <a:p>
            <a:pPr algn="l"/>
            <a:r>
              <a:rPr lang="en-US" sz="3200" b="1" dirty="0">
                <a:solidFill>
                  <a:srgbClr val="000000"/>
                </a:solidFill>
                <a:effectLst>
                  <a:outerShdw blurRad="38100" dist="38100" dir="2700000" algn="tl">
                    <a:srgbClr val="000000">
                      <a:alpha val="43137"/>
                    </a:srgbClr>
                  </a:outerShdw>
                </a:effectLst>
              </a:rPr>
              <a:t>1 Samuel 25</a:t>
            </a:r>
          </a:p>
        </p:txBody>
      </p:sp>
      <p:sp>
        <p:nvSpPr>
          <p:cNvPr id="48"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D8F2ABD0-85D4-439B-AC86-2C2C0523CD2E}"/>
              </a:ext>
            </a:extLst>
          </p:cNvPr>
          <p:cNvPicPr>
            <a:picLocks noChangeAspect="1"/>
          </p:cNvPicPr>
          <p:nvPr/>
        </p:nvPicPr>
        <p:blipFill rotWithShape="1">
          <a:blip r:embed="rId3">
            <a:alphaModFix/>
            <a:extLst/>
          </a:blip>
          <a:srcRect l="37266" r="3425"/>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172385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Genesis 2:24  Therefore shall a man leave his father and his mother, and shall cleave unto his wife: and they shall be one flesh.  </a:t>
            </a:r>
          </a:p>
          <a:p>
            <a:r>
              <a:rPr lang="en-US" sz="3200" dirty="0"/>
              <a:t>1 Corinthians 7:1-2 Now concerning the things whereof ye wrote unto me: It is good for a man not to touch a woman. 2  Nevertheless, to avoid fornication, let every man have his own wife, and let every woman have her own husband. </a:t>
            </a:r>
          </a:p>
        </p:txBody>
      </p:sp>
    </p:spTree>
    <p:extLst>
      <p:ext uri="{BB962C8B-B14F-4D97-AF65-F5344CB8AC3E}">
        <p14:creationId xmlns:p14="http://schemas.microsoft.com/office/powerpoint/2010/main" val="33468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323582E-028C-4D7B-8A4E-31AAE5D81A6F}"/>
              </a:ext>
            </a:extLst>
          </p:cNvPr>
          <p:cNvPicPr>
            <a:picLocks noChangeAspect="1"/>
          </p:cNvPicPr>
          <p:nvPr/>
        </p:nvPicPr>
        <p:blipFill rotWithShape="1">
          <a:blip r:embed="rId2">
            <a:alphaModFix/>
            <a:extLst/>
          </a:blip>
          <a:srcRect t="18425" r="-2" b="10304"/>
          <a:stretch/>
        </p:blipFill>
        <p:spPr>
          <a:xfrm>
            <a:off x="5768947" y="0"/>
            <a:ext cx="6423053" cy="6858001"/>
          </a:xfrm>
          <a:prstGeom prst="rect">
            <a:avLst/>
          </a:prstGeom>
        </p:spPr>
      </p:pic>
      <p:pic>
        <p:nvPicPr>
          <p:cNvPr id="21" name="Picture 15">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594897" y="1292334"/>
            <a:ext cx="3783015" cy="4273332"/>
          </a:xfrm>
        </p:spPr>
        <p:txBody>
          <a:bodyPr vert="horz" lIns="91440" tIns="45720" rIns="91440" bIns="45720" rtlCol="0" anchor="t">
            <a:normAutofit/>
          </a:bodyPr>
          <a:lstStyle/>
          <a:p>
            <a:r>
              <a:rPr lang="en-US" sz="4800" b="1" dirty="0">
                <a:solidFill>
                  <a:srgbClr val="000000"/>
                </a:solidFill>
                <a:latin typeface="Code Bold" panose="020B0604020202020204" pitchFamily="50" charset="0"/>
              </a:rPr>
              <a:t>David was in </a:t>
            </a:r>
            <a:r>
              <a:rPr lang="en-US" sz="5400" b="1" u="sng" dirty="0">
                <a:solidFill>
                  <a:srgbClr val="000000"/>
                </a:solidFill>
                <a:latin typeface="Code Bold" panose="020B0604020202020204" pitchFamily="50" charset="0"/>
              </a:rPr>
              <a:t>direct violation</a:t>
            </a:r>
            <a:r>
              <a:rPr lang="en-US" sz="4800" b="1" dirty="0">
                <a:solidFill>
                  <a:srgbClr val="000000"/>
                </a:solidFill>
                <a:latin typeface="Code Bold" panose="020B0604020202020204" pitchFamily="50" charset="0"/>
              </a:rPr>
              <a:t> of God’s Word to him!</a:t>
            </a:r>
          </a:p>
        </p:txBody>
      </p:sp>
    </p:spTree>
    <p:extLst>
      <p:ext uri="{BB962C8B-B14F-4D97-AF65-F5344CB8AC3E}">
        <p14:creationId xmlns:p14="http://schemas.microsoft.com/office/powerpoint/2010/main" val="10448207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Deuteronomy 17:14-19 When thou art come unto the land which the LORD thy God giveth thee, and shalt possess it, and shalt dwell therein, and shalt say, I will set a king over me, like as all the nations that are about me; 15  Thou shalt in any wise set him king over thee, whom the LORD thy God shall choose: one from among thy brethren shalt thou set king over thee: thou mayest not set a stranger over thee, which is not thy brother. 16  But he shall not multiply horses to himself, nor cause the people to return to Egypt, to the end that he should multiply horses: forasmuch as the LORD hath said unto you, Ye shall henceforth return no more that way. </a:t>
            </a:r>
          </a:p>
        </p:txBody>
      </p:sp>
    </p:spTree>
    <p:extLst>
      <p:ext uri="{BB962C8B-B14F-4D97-AF65-F5344CB8AC3E}">
        <p14:creationId xmlns:p14="http://schemas.microsoft.com/office/powerpoint/2010/main" val="306801045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Deuteronomy 17:17  Neither shall he multiply wives to himself, that his heart turn not away: neither shall he greatly multiply to himself silver and gold. 18  And it shall be, when he </a:t>
            </a:r>
            <a:r>
              <a:rPr lang="en-US" sz="3200" dirty="0" err="1"/>
              <a:t>sitteth</a:t>
            </a:r>
            <a:r>
              <a:rPr lang="en-US" sz="3200" dirty="0"/>
              <a:t> upon the throne of his kingdom, that he shall write him a copy of this law in a book out of that which is before the priests the Levites: 19 And it shall be with him, and he shall read therein all the days of his life: that he may learn to fear the LORD his God, to keep all the words of this law and these statutes, to do them:</a:t>
            </a:r>
          </a:p>
        </p:txBody>
      </p:sp>
    </p:spTree>
    <p:extLst>
      <p:ext uri="{BB962C8B-B14F-4D97-AF65-F5344CB8AC3E}">
        <p14:creationId xmlns:p14="http://schemas.microsoft.com/office/powerpoint/2010/main" val="305328916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28E1-84D4-4F85-9D1C-162630182F61}"/>
              </a:ext>
            </a:extLst>
          </p:cNvPr>
          <p:cNvSpPr>
            <a:spLocks noGrp="1"/>
          </p:cNvSpPr>
          <p:nvPr>
            <p:ph type="title"/>
          </p:nvPr>
        </p:nvSpPr>
        <p:spPr>
          <a:xfrm>
            <a:off x="1016000" y="2464858"/>
            <a:ext cx="10287000" cy="1325563"/>
          </a:xfrm>
        </p:spPr>
        <p:txBody>
          <a:bodyPr>
            <a:normAutofit/>
          </a:bodyPr>
          <a:lstStyle/>
          <a:p>
            <a:pPr algn="ctr"/>
            <a:r>
              <a:rPr lang="en-US" sz="4800" b="1" dirty="0">
                <a:solidFill>
                  <a:schemeClr val="bg1"/>
                </a:solidFill>
                <a:latin typeface="Century Gothic" panose="020B0502020202020204" pitchFamily="34" charset="0"/>
              </a:rPr>
              <a:t>Sin against God always </a:t>
            </a:r>
            <a:r>
              <a:rPr lang="en-US" sz="4800" b="1" u="sng" dirty="0">
                <a:solidFill>
                  <a:schemeClr val="bg1"/>
                </a:solidFill>
                <a:latin typeface="Century Gothic" panose="020B0502020202020204" pitchFamily="34" charset="0"/>
              </a:rPr>
              <a:t>defiles</a:t>
            </a:r>
            <a:r>
              <a:rPr lang="en-US" sz="48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341708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2 Samuel 11:4  And David sent messengers, and took her; and she came in unto him, and he lay with her; for she was purified from her uncleanness: and she returned unto her house.</a:t>
            </a:r>
          </a:p>
        </p:txBody>
      </p:sp>
    </p:spTree>
    <p:extLst>
      <p:ext uri="{BB962C8B-B14F-4D97-AF65-F5344CB8AC3E}">
        <p14:creationId xmlns:p14="http://schemas.microsoft.com/office/powerpoint/2010/main" val="3783804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28E1-84D4-4F85-9D1C-162630182F61}"/>
              </a:ext>
            </a:extLst>
          </p:cNvPr>
          <p:cNvSpPr>
            <a:spLocks noGrp="1"/>
          </p:cNvSpPr>
          <p:nvPr>
            <p:ph type="title"/>
          </p:nvPr>
        </p:nvSpPr>
        <p:spPr>
          <a:xfrm>
            <a:off x="1016000" y="2464858"/>
            <a:ext cx="10287000" cy="1325563"/>
          </a:xfrm>
        </p:spPr>
        <p:txBody>
          <a:bodyPr>
            <a:normAutofit fontScale="90000"/>
          </a:bodyPr>
          <a:lstStyle/>
          <a:p>
            <a:pPr algn="ctr"/>
            <a:r>
              <a:rPr lang="en-US" sz="4800" b="1" dirty="0">
                <a:solidFill>
                  <a:schemeClr val="bg1"/>
                </a:solidFill>
                <a:latin typeface="Century Gothic" panose="020B0502020202020204" pitchFamily="34" charset="0"/>
              </a:rPr>
              <a:t>Yet David defiled </a:t>
            </a:r>
            <a:r>
              <a:rPr lang="en-US" sz="4800" b="1" u="sng" dirty="0">
                <a:solidFill>
                  <a:schemeClr val="bg1"/>
                </a:solidFill>
                <a:latin typeface="Century Gothic" panose="020B0502020202020204" pitchFamily="34" charset="0"/>
              </a:rPr>
              <a:t>Bathsheba</a:t>
            </a:r>
            <a:r>
              <a:rPr lang="en-US" sz="4800" b="1" dirty="0">
                <a:solidFill>
                  <a:schemeClr val="bg1"/>
                </a:solidFill>
                <a:latin typeface="Century Gothic" panose="020B0502020202020204" pitchFamily="34" charset="0"/>
              </a:rPr>
              <a:t> and himself with his </a:t>
            </a:r>
            <a:r>
              <a:rPr lang="en-US" sz="4800" b="1" u="sng" dirty="0">
                <a:solidFill>
                  <a:schemeClr val="bg1"/>
                </a:solidFill>
                <a:latin typeface="Century Gothic" panose="020B0502020202020204" pitchFamily="34" charset="0"/>
              </a:rPr>
              <a:t>adultery</a:t>
            </a:r>
            <a:r>
              <a:rPr lang="en-US" sz="48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230947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E1127-CF3C-4215-9447-CC4588A8260D}"/>
              </a:ext>
            </a:extLst>
          </p:cNvPr>
          <p:cNvPicPr>
            <a:picLocks noChangeAspect="1"/>
          </p:cNvPicPr>
          <p:nvPr/>
        </p:nvPicPr>
        <p:blipFill rotWithShape="1">
          <a:blip r:embed="rId2">
            <a:alphaModFix/>
            <a:extLst/>
          </a:blip>
          <a:srcRect l="44941" r="8441"/>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474629" y="2773168"/>
            <a:ext cx="4138772" cy="1311664"/>
          </a:xfrm>
        </p:spPr>
        <p:txBody>
          <a:bodyPr>
            <a:normAutofit fontScale="90000"/>
          </a:bodyPr>
          <a:lstStyle/>
          <a:p>
            <a:r>
              <a:rPr lang="en-US" sz="4800" b="1" dirty="0">
                <a:solidFill>
                  <a:srgbClr val="000000"/>
                </a:solidFill>
                <a:latin typeface="Century Gothic" panose="020B0502020202020204" pitchFamily="34" charset="0"/>
              </a:rPr>
              <a:t>Multiple wives </a:t>
            </a:r>
            <a:br>
              <a:rPr lang="en-US" sz="4800" b="1" dirty="0">
                <a:solidFill>
                  <a:srgbClr val="000000"/>
                </a:solidFill>
                <a:latin typeface="Century Gothic" panose="020B0502020202020204" pitchFamily="34" charset="0"/>
              </a:rPr>
            </a:br>
            <a:r>
              <a:rPr lang="en-US" sz="4800" b="1" dirty="0">
                <a:solidFill>
                  <a:srgbClr val="000000"/>
                </a:solidFill>
                <a:latin typeface="Century Gothic" panose="020B0502020202020204" pitchFamily="34" charset="0"/>
              </a:rPr>
              <a:t>made for family chaos.</a:t>
            </a:r>
          </a:p>
        </p:txBody>
      </p:sp>
    </p:spTree>
    <p:extLst>
      <p:ext uri="{BB962C8B-B14F-4D97-AF65-F5344CB8AC3E}">
        <p14:creationId xmlns:p14="http://schemas.microsoft.com/office/powerpoint/2010/main" val="4648438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Hebrews 12:13-16 And make straight paths for your feet, lest that which is lame be turned out of the way; but let it rather be healed. 14  Follow peace with all men, and holiness, without which no man shall see the Lord: 15  Looking diligently lest any man fail of the grace of God; lest any root of bitterness springing up trouble you, and thereby many be defiled; 16  Lest there be any fornicator, or profane person, as Esau, who for one morsel of meat sold his birthright.</a:t>
            </a:r>
          </a:p>
        </p:txBody>
      </p:sp>
    </p:spTree>
    <p:extLst>
      <p:ext uri="{BB962C8B-B14F-4D97-AF65-F5344CB8AC3E}">
        <p14:creationId xmlns:p14="http://schemas.microsoft.com/office/powerpoint/2010/main" val="364428246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E1127-CF3C-4215-9447-CC4588A8260D}"/>
              </a:ext>
            </a:extLst>
          </p:cNvPr>
          <p:cNvPicPr>
            <a:picLocks noChangeAspect="1"/>
          </p:cNvPicPr>
          <p:nvPr/>
        </p:nvPicPr>
        <p:blipFill rotWithShape="1">
          <a:blip r:embed="rId2">
            <a:alphaModFix/>
            <a:extLst/>
          </a:blip>
          <a:srcRect l="44941" r="8441"/>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6" name="TextBox 5">
            <a:extLst>
              <a:ext uri="{FF2B5EF4-FFF2-40B4-BE49-F238E27FC236}">
                <a16:creationId xmlns:a16="http://schemas.microsoft.com/office/drawing/2014/main" id="{C37DC660-B8EA-47AE-A87F-579B9CCE488E}"/>
              </a:ext>
            </a:extLst>
          </p:cNvPr>
          <p:cNvSpPr txBox="1"/>
          <p:nvPr/>
        </p:nvSpPr>
        <p:spPr>
          <a:xfrm>
            <a:off x="702733" y="948267"/>
            <a:ext cx="5334000"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Code Bold" panose="020B0604020202020204" pitchFamily="50" charset="0"/>
              </a:rPr>
              <a:t>God doesn’t </a:t>
            </a:r>
            <a:r>
              <a:rPr lang="en-US" sz="3600" u="sng" dirty="0">
                <a:latin typeface="Code Bold" panose="020B0604020202020204" pitchFamily="50" charset="0"/>
              </a:rPr>
              <a:t>condone</a:t>
            </a:r>
            <a:r>
              <a:rPr lang="en-US" sz="3600" dirty="0">
                <a:latin typeface="Code Bold" panose="020B0604020202020204" pitchFamily="50" charset="0"/>
              </a:rPr>
              <a:t> this marriage </a:t>
            </a:r>
            <a:r>
              <a:rPr lang="en-US" sz="3600" u="sng" dirty="0">
                <a:latin typeface="Code Bold" panose="020B0604020202020204" pitchFamily="50" charset="0"/>
              </a:rPr>
              <a:t>biblically</a:t>
            </a:r>
            <a:r>
              <a:rPr lang="en-US" sz="3600" dirty="0">
                <a:latin typeface="Code Bold" panose="020B0604020202020204" pitchFamily="50" charset="0"/>
              </a:rPr>
              <a:t>. Yet, God </a:t>
            </a:r>
            <a:r>
              <a:rPr lang="en-US" sz="3600" u="sng" dirty="0">
                <a:latin typeface="Code Bold" panose="020B0604020202020204" pitchFamily="50" charset="0"/>
              </a:rPr>
              <a:t>allowed</a:t>
            </a:r>
            <a:r>
              <a:rPr lang="en-US" sz="3600" dirty="0">
                <a:latin typeface="Code Bold" panose="020B0604020202020204" pitchFamily="50" charset="0"/>
              </a:rPr>
              <a:t> it to play out. Why?</a:t>
            </a:r>
          </a:p>
          <a:p>
            <a:endParaRPr lang="en-US" sz="3600" dirty="0">
              <a:latin typeface="Code Bold" panose="020B0604020202020204" pitchFamily="50" charset="0"/>
            </a:endParaRPr>
          </a:p>
          <a:p>
            <a:pPr marL="285750" indent="-285750">
              <a:buFont typeface="Arial" panose="020B0604020202020204" pitchFamily="34" charset="0"/>
              <a:buChar char="•"/>
            </a:pPr>
            <a:r>
              <a:rPr lang="en-US" sz="3600" dirty="0">
                <a:latin typeface="Code Bold" panose="020B0604020202020204" pitchFamily="50" charset="0"/>
              </a:rPr>
              <a:t>So that you can get the </a:t>
            </a:r>
            <a:r>
              <a:rPr lang="en-US" sz="3600" u="sng" dirty="0">
                <a:latin typeface="Code Bold" panose="020B0604020202020204" pitchFamily="50" charset="0"/>
              </a:rPr>
              <a:t>picture</a:t>
            </a:r>
            <a:r>
              <a:rPr lang="en-US" sz="3600" dirty="0">
                <a:latin typeface="Code Bold" panose="020B0604020202020204" pitchFamily="50" charset="0"/>
              </a:rPr>
              <a:t> of Christ and His bride!</a:t>
            </a:r>
          </a:p>
        </p:txBody>
      </p:sp>
    </p:spTree>
    <p:extLst>
      <p:ext uri="{BB962C8B-B14F-4D97-AF65-F5344CB8AC3E}">
        <p14:creationId xmlns:p14="http://schemas.microsoft.com/office/powerpoint/2010/main" val="2487749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6271264" y="1875722"/>
            <a:ext cx="5782913" cy="3706665"/>
          </a:xfrm>
        </p:spPr>
        <p:txBody>
          <a:bodyPr vert="horz" lIns="91440" tIns="45720" rIns="91440" bIns="45720" rtlCol="0" anchor="t">
            <a:normAutofit/>
          </a:bodyPr>
          <a:lstStyle/>
          <a:p>
            <a:r>
              <a:rPr lang="en-US" sz="5400" b="1" dirty="0">
                <a:solidFill>
                  <a:srgbClr val="000000"/>
                </a:solidFill>
              </a:rPr>
              <a:t>NABAL   vs   ABIGAIL</a:t>
            </a:r>
            <a:br>
              <a:rPr lang="en-US" sz="5400" b="1" dirty="0">
                <a:solidFill>
                  <a:srgbClr val="000000"/>
                </a:solidFill>
              </a:rPr>
            </a:br>
            <a:r>
              <a:rPr lang="en-US" sz="5400" b="1" dirty="0">
                <a:solidFill>
                  <a:srgbClr val="000000"/>
                </a:solidFill>
              </a:rPr>
              <a:t>foolish	          wise</a:t>
            </a:r>
            <a:br>
              <a:rPr lang="en-US" sz="5400" b="1" dirty="0">
                <a:solidFill>
                  <a:srgbClr val="000000"/>
                </a:solidFill>
              </a:rPr>
            </a:br>
            <a:r>
              <a:rPr lang="en-US" sz="5400" b="1" u="sng" dirty="0">
                <a:solidFill>
                  <a:srgbClr val="000000"/>
                </a:solidFill>
              </a:rPr>
              <a:t>DIED</a:t>
            </a:r>
            <a:r>
              <a:rPr lang="en-US" sz="5400" b="1" dirty="0">
                <a:solidFill>
                  <a:srgbClr val="000000"/>
                </a:solidFill>
              </a:rPr>
              <a:t>       </a:t>
            </a:r>
            <a:r>
              <a:rPr lang="en-US" sz="5400" b="1" u="sng" spc="-50" dirty="0">
                <a:solidFill>
                  <a:srgbClr val="000000"/>
                </a:solidFill>
              </a:rPr>
              <a:t>PROMOTED</a:t>
            </a:r>
          </a:p>
        </p:txBody>
      </p:sp>
      <p:sp>
        <p:nvSpPr>
          <p:cNvPr id="1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1C78910-4DCF-49F0-9516-83E3E97CE6B2}"/>
              </a:ext>
            </a:extLst>
          </p:cNvPr>
          <p:cNvPicPr>
            <a:picLocks noChangeAspect="1"/>
          </p:cNvPicPr>
          <p:nvPr/>
        </p:nvPicPr>
        <p:blipFill rotWithShape="1">
          <a:blip r:embed="rId3">
            <a:alphaModFix/>
            <a:extLst/>
          </a:blip>
          <a:srcRect l="6425" r="6677" b="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34913157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Psalm 111:10 The fear of the LORD is the beginning of wisdom: a good understanding have all they that do his commandments: his praise </a:t>
            </a:r>
            <a:r>
              <a:rPr lang="en-US" sz="3200" dirty="0" err="1"/>
              <a:t>endureth</a:t>
            </a:r>
            <a:r>
              <a:rPr lang="en-US" sz="3200" dirty="0"/>
              <a:t> for ever.</a:t>
            </a:r>
          </a:p>
        </p:txBody>
      </p:sp>
    </p:spTree>
    <p:extLst>
      <p:ext uri="{BB962C8B-B14F-4D97-AF65-F5344CB8AC3E}">
        <p14:creationId xmlns:p14="http://schemas.microsoft.com/office/powerpoint/2010/main" val="144843420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Proverbs 31:10-12 Who can find a virtuous woman? for her price is far above rubies. 11  The heart of her husband doth safely trust in her, so that he shall have no need of spoil. 12  She will do him good and not evil all the days of her life. </a:t>
            </a:r>
          </a:p>
        </p:txBody>
      </p:sp>
    </p:spTree>
    <p:extLst>
      <p:ext uri="{BB962C8B-B14F-4D97-AF65-F5344CB8AC3E}">
        <p14:creationId xmlns:p14="http://schemas.microsoft.com/office/powerpoint/2010/main" val="297531940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668867" y="1"/>
            <a:ext cx="11370733" cy="6858000"/>
          </a:xfrm>
        </p:spPr>
        <p:txBody>
          <a:bodyPr anchor="ctr">
            <a:normAutofit/>
          </a:bodyPr>
          <a:lstStyle/>
          <a:p>
            <a:r>
              <a:rPr lang="en-US" sz="3200" dirty="0"/>
              <a:t>Deuteronomy 6:4  Hear, O Israel: </a:t>
            </a:r>
            <a:r>
              <a:rPr lang="en-US" sz="3200" b="1" dirty="0"/>
              <a:t>The LORD our God is one LORD</a:t>
            </a:r>
            <a:r>
              <a:rPr lang="en-US" sz="3200" dirty="0"/>
              <a:t>:</a:t>
            </a:r>
          </a:p>
          <a:p>
            <a:pPr lvl="1">
              <a:buFont typeface="Wingdings" panose="05000000000000000000" pitchFamily="2" charset="2"/>
              <a:buChar char="ü"/>
            </a:pPr>
            <a:r>
              <a:rPr lang="en-US" sz="3200" dirty="0"/>
              <a:t>Jesus ALSO had a wife that he </a:t>
            </a:r>
            <a:r>
              <a:rPr lang="en-US" sz="3200" u="sng" dirty="0"/>
              <a:t>lost, Israel</a:t>
            </a:r>
            <a:r>
              <a:rPr lang="en-US" sz="3200" dirty="0"/>
              <a:t>. </a:t>
            </a:r>
          </a:p>
          <a:p>
            <a:r>
              <a:rPr lang="en-US" sz="3200" dirty="0"/>
              <a:t>Isaiah 54:5 For </a:t>
            </a:r>
            <a:r>
              <a:rPr lang="en-US" sz="3200" b="1" dirty="0"/>
              <a:t>thy Maker is thine husband</a:t>
            </a:r>
            <a:r>
              <a:rPr lang="en-US" sz="3200" dirty="0"/>
              <a:t>; the LORD of hosts is his name; and thy Redeemer the Holy One of Israel;  </a:t>
            </a:r>
          </a:p>
          <a:p>
            <a:pPr lvl="1">
              <a:buFont typeface="Wingdings" panose="05000000000000000000" pitchFamily="2" charset="2"/>
              <a:buChar char="ü"/>
            </a:pPr>
            <a:r>
              <a:rPr lang="en-US" sz="3200" dirty="0"/>
              <a:t>Israel is His </a:t>
            </a:r>
            <a:r>
              <a:rPr lang="en-US" sz="3200" u="sng" dirty="0"/>
              <a:t>wife</a:t>
            </a:r>
            <a:r>
              <a:rPr lang="en-US" sz="3200" dirty="0"/>
              <a:t>. She was put away and then given to another!</a:t>
            </a:r>
          </a:p>
          <a:p>
            <a:r>
              <a:rPr lang="en-US" sz="3200" dirty="0"/>
              <a:t>Jeremiah 3:8  And I saw, </a:t>
            </a:r>
            <a:r>
              <a:rPr lang="en-US" sz="3200" b="1" dirty="0"/>
              <a:t>when for all the causes whereby backsliding Israel committed adultery I had put her away</a:t>
            </a:r>
            <a:r>
              <a:rPr lang="en-US" sz="3200" dirty="0"/>
              <a:t>, </a:t>
            </a:r>
            <a:r>
              <a:rPr lang="en-US" sz="3200" b="1" dirty="0"/>
              <a:t>and given her a bill of divorce</a:t>
            </a:r>
            <a:r>
              <a:rPr lang="en-US" sz="3200" dirty="0"/>
              <a:t>;  </a:t>
            </a:r>
          </a:p>
          <a:p>
            <a:pPr lvl="1">
              <a:buFont typeface="Wingdings" panose="05000000000000000000" pitchFamily="2" charset="2"/>
              <a:buChar char="ü"/>
            </a:pPr>
            <a:r>
              <a:rPr lang="en-US" sz="3200" dirty="0"/>
              <a:t>But Israel will be </a:t>
            </a:r>
            <a:r>
              <a:rPr lang="en-US" sz="3200" u="sng" dirty="0"/>
              <a:t>restored</a:t>
            </a:r>
            <a:r>
              <a:rPr lang="en-US" sz="3200" dirty="0"/>
              <a:t>! (Rom 11:26)  </a:t>
            </a:r>
          </a:p>
          <a:p>
            <a:r>
              <a:rPr lang="en-US" sz="3200" dirty="0"/>
              <a:t>2 Samuel 3:14 And David sent messengers to </a:t>
            </a:r>
            <a:r>
              <a:rPr lang="en-US" sz="3200" dirty="0" err="1"/>
              <a:t>Ishbosheth</a:t>
            </a:r>
            <a:r>
              <a:rPr lang="en-US" sz="3200" dirty="0"/>
              <a:t> Saul's son, saying, </a:t>
            </a:r>
            <a:r>
              <a:rPr lang="en-US" sz="3200" b="1" dirty="0"/>
              <a:t>Deliver me my wife </a:t>
            </a:r>
            <a:r>
              <a:rPr lang="en-US" sz="3200" dirty="0"/>
              <a:t>Michal, which I espoused to me for an hundred foreskins of the Philistines. </a:t>
            </a:r>
          </a:p>
        </p:txBody>
      </p:sp>
    </p:spTree>
    <p:extLst>
      <p:ext uri="{BB962C8B-B14F-4D97-AF65-F5344CB8AC3E}">
        <p14:creationId xmlns:p14="http://schemas.microsoft.com/office/powerpoint/2010/main" val="923906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Ephesians 5:30-32 For we are members of his body, of his flesh, and of his bones. 31  For this cause shall a man leave his father and mother, and shall be joined unto his wife, and they two shall be one flesh. 32  This is a great mystery: but I speak concerning Christ and the church.</a:t>
            </a:r>
          </a:p>
        </p:txBody>
      </p:sp>
    </p:spTree>
    <p:extLst>
      <p:ext uri="{BB962C8B-B14F-4D97-AF65-F5344CB8AC3E}">
        <p14:creationId xmlns:p14="http://schemas.microsoft.com/office/powerpoint/2010/main" val="52569140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E1127-CF3C-4215-9447-CC4588A8260D}"/>
              </a:ext>
            </a:extLst>
          </p:cNvPr>
          <p:cNvPicPr>
            <a:picLocks noChangeAspect="1"/>
          </p:cNvPicPr>
          <p:nvPr/>
        </p:nvPicPr>
        <p:blipFill rotWithShape="1">
          <a:blip r:embed="rId2">
            <a:alphaModFix/>
            <a:extLst/>
          </a:blip>
          <a:srcRect l="44941" r="8441"/>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6" name="TextBox 5">
            <a:extLst>
              <a:ext uri="{FF2B5EF4-FFF2-40B4-BE49-F238E27FC236}">
                <a16:creationId xmlns:a16="http://schemas.microsoft.com/office/drawing/2014/main" id="{C37DC660-B8EA-47AE-A87F-579B9CCE488E}"/>
              </a:ext>
            </a:extLst>
          </p:cNvPr>
          <p:cNvSpPr txBox="1"/>
          <p:nvPr/>
        </p:nvSpPr>
        <p:spPr>
          <a:xfrm>
            <a:off x="567266" y="1997839"/>
            <a:ext cx="5334000" cy="2862322"/>
          </a:xfrm>
          <a:prstGeom prst="rect">
            <a:avLst/>
          </a:prstGeom>
          <a:noFill/>
        </p:spPr>
        <p:txBody>
          <a:bodyPr wrap="square" rtlCol="0">
            <a:spAutoFit/>
          </a:bodyPr>
          <a:lstStyle/>
          <a:p>
            <a:pPr marL="285750" lvl="0" indent="-285750">
              <a:buFont typeface="Arial" panose="020B0604020202020204" pitchFamily="34" charset="0"/>
              <a:buChar char="•"/>
            </a:pPr>
            <a:r>
              <a:rPr lang="en-US" sz="3600" dirty="0">
                <a:solidFill>
                  <a:prstClr val="black"/>
                </a:solidFill>
                <a:latin typeface="Code Bold" panose="020B0604020202020204" pitchFamily="50" charset="0"/>
              </a:rPr>
              <a:t>Jesus took </a:t>
            </a:r>
            <a:r>
              <a:rPr lang="en-US" sz="3600" u="sng" dirty="0">
                <a:solidFill>
                  <a:prstClr val="black"/>
                </a:solidFill>
                <a:latin typeface="Code Bold" panose="020B0604020202020204" pitchFamily="50" charset="0"/>
              </a:rPr>
              <a:t>the church </a:t>
            </a:r>
            <a:r>
              <a:rPr lang="en-US" sz="3600" dirty="0">
                <a:solidFill>
                  <a:prstClr val="black"/>
                </a:solidFill>
                <a:latin typeface="Code Bold" panose="020B0604020202020204" pitchFamily="50" charset="0"/>
              </a:rPr>
              <a:t>as bride after Israel was divorced and given to another.</a:t>
            </a:r>
          </a:p>
          <a:p>
            <a:pPr marL="285750" lvl="0" indent="-285750">
              <a:buFont typeface="Arial" panose="020B0604020202020204" pitchFamily="34" charset="0"/>
              <a:buChar char="•"/>
            </a:pPr>
            <a:r>
              <a:rPr lang="en-US" sz="3600" dirty="0">
                <a:solidFill>
                  <a:prstClr val="black"/>
                </a:solidFill>
                <a:latin typeface="Code Bold" panose="020B0604020202020204" pitchFamily="50" charset="0"/>
              </a:rPr>
              <a:t>Abigail pictures </a:t>
            </a:r>
            <a:r>
              <a:rPr lang="en-US" sz="3600" u="sng" dirty="0">
                <a:solidFill>
                  <a:prstClr val="black"/>
                </a:solidFill>
                <a:latin typeface="Code Bold" panose="020B0604020202020204" pitchFamily="50" charset="0"/>
              </a:rPr>
              <a:t>us</a:t>
            </a:r>
            <a:r>
              <a:rPr lang="en-US" sz="3600" dirty="0">
                <a:solidFill>
                  <a:prstClr val="black"/>
                </a:solidFill>
                <a:latin typeface="Code Bold" panose="020B0604020202020204" pitchFamily="50" charset="0"/>
              </a:rPr>
              <a:t>!</a:t>
            </a:r>
          </a:p>
        </p:txBody>
      </p:sp>
    </p:spTree>
    <p:extLst>
      <p:ext uri="{BB962C8B-B14F-4D97-AF65-F5344CB8AC3E}">
        <p14:creationId xmlns:p14="http://schemas.microsoft.com/office/powerpoint/2010/main" val="5480053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Revelation 19:7-9  Let us be glad and rejoice, and give </a:t>
            </a:r>
            <a:r>
              <a:rPr lang="en-US" sz="3200" dirty="0" err="1"/>
              <a:t>honour</a:t>
            </a:r>
            <a:r>
              <a:rPr lang="en-US" sz="3200" dirty="0"/>
              <a:t> to him: for the marriage of the Lamb is come, and his wife hath made herself ready. 8  And to her was granted that she should be arrayed in fine linen, clean and white: for the fine linen is the righteousness of saints. 9  And he saith unto me, Write, Blessed are they which are called unto the marriage supper of the Lamb. And he saith unto me, These are the true sayings of God.</a:t>
            </a:r>
          </a:p>
        </p:txBody>
      </p:sp>
    </p:spTree>
    <p:extLst>
      <p:ext uri="{BB962C8B-B14F-4D97-AF65-F5344CB8AC3E}">
        <p14:creationId xmlns:p14="http://schemas.microsoft.com/office/powerpoint/2010/main" val="57690386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Romans 11:26  And so all Israel shall be saved: as it is written, There shall come out of Sion the Deliverer, and shall turn away ungodliness from Jacob:</a:t>
            </a:r>
          </a:p>
          <a:p>
            <a:r>
              <a:rPr lang="en-US" sz="3200" dirty="0"/>
              <a:t>2 Samuel 3:14 And David sent messengers to </a:t>
            </a:r>
            <a:r>
              <a:rPr lang="en-US" sz="3200" dirty="0" err="1"/>
              <a:t>Ishbosheth</a:t>
            </a:r>
            <a:r>
              <a:rPr lang="en-US" sz="3200" dirty="0"/>
              <a:t> Saul's son, saying, Deliver me my wife Michal, which I espoused to me for an hundred foreskins of the Philistines. </a:t>
            </a:r>
          </a:p>
        </p:txBody>
      </p:sp>
    </p:spTree>
    <p:extLst>
      <p:ext uri="{BB962C8B-B14F-4D97-AF65-F5344CB8AC3E}">
        <p14:creationId xmlns:p14="http://schemas.microsoft.com/office/powerpoint/2010/main" val="1484085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1E6B2-8376-4CED-B53F-969366C50FBB}"/>
              </a:ext>
            </a:extLst>
          </p:cNvPr>
          <p:cNvPicPr>
            <a:picLocks noChangeAspect="1"/>
          </p:cNvPicPr>
          <p:nvPr/>
        </p:nvPicPr>
        <p:blipFill rotWithShape="1">
          <a:blip r:embed="rId2"/>
          <a:srcRect l="26919" r="23670"/>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7" name="TextBox 6">
            <a:extLst>
              <a:ext uri="{FF2B5EF4-FFF2-40B4-BE49-F238E27FC236}">
                <a16:creationId xmlns:a16="http://schemas.microsoft.com/office/drawing/2014/main" id="{07E16C64-24D9-4200-9158-85DCB97C6273}"/>
              </a:ext>
            </a:extLst>
          </p:cNvPr>
          <p:cNvSpPr txBox="1"/>
          <p:nvPr/>
        </p:nvSpPr>
        <p:spPr>
          <a:xfrm>
            <a:off x="6304985" y="1421176"/>
            <a:ext cx="5405946" cy="4524315"/>
          </a:xfrm>
          <a:prstGeom prst="rect">
            <a:avLst/>
          </a:prstGeom>
          <a:noFill/>
        </p:spPr>
        <p:txBody>
          <a:bodyPr wrap="square" rtlCol="0">
            <a:spAutoFit/>
          </a:bodyPr>
          <a:lstStyle/>
          <a:p>
            <a:pPr marL="457200" indent="-457200">
              <a:buFont typeface="Arial" panose="020B0604020202020204" pitchFamily="34" charset="0"/>
              <a:buChar char="•"/>
            </a:pPr>
            <a:r>
              <a:rPr lang="en-US" sz="3600" dirty="0"/>
              <a:t>How do you become part of the bride of Christ?</a:t>
            </a:r>
          </a:p>
          <a:p>
            <a:pPr marL="457200" indent="-457200">
              <a:buFont typeface="Arial" panose="020B0604020202020204" pitchFamily="34" charset="0"/>
              <a:buChar char="•"/>
            </a:pPr>
            <a:r>
              <a:rPr lang="en-US" sz="3600" dirty="0"/>
              <a:t>Vs 40 – you must respond to the </a:t>
            </a:r>
            <a:r>
              <a:rPr lang="en-US" sz="3600" u="sng" dirty="0"/>
              <a:t>invitation</a:t>
            </a:r>
            <a:r>
              <a:rPr lang="en-US" sz="3600" dirty="0"/>
              <a:t>!</a:t>
            </a:r>
          </a:p>
          <a:p>
            <a:pPr marL="457200" indent="-457200">
              <a:buFont typeface="Arial" panose="020B0604020202020204" pitchFamily="34" charset="0"/>
              <a:buChar char="•"/>
            </a:pPr>
            <a:r>
              <a:rPr lang="en-US" sz="3600" dirty="0"/>
              <a:t>Once you accept the invitation to be Christ’s, you must </a:t>
            </a:r>
            <a:r>
              <a:rPr lang="en-US" sz="3600" u="sng" dirty="0"/>
              <a:t>follow after </a:t>
            </a:r>
            <a:r>
              <a:rPr lang="en-US" sz="3600" dirty="0"/>
              <a:t>Him!</a:t>
            </a:r>
            <a:endParaRPr lang="en-US" sz="3200" dirty="0"/>
          </a:p>
        </p:txBody>
      </p:sp>
    </p:spTree>
    <p:extLst>
      <p:ext uri="{BB962C8B-B14F-4D97-AF65-F5344CB8AC3E}">
        <p14:creationId xmlns:p14="http://schemas.microsoft.com/office/powerpoint/2010/main" val="37025683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3">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5">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6585881" y="4267831"/>
            <a:ext cx="5521655" cy="2132969"/>
          </a:xfrm>
        </p:spPr>
        <p:txBody>
          <a:bodyPr anchor="t">
            <a:normAutofit/>
          </a:bodyPr>
          <a:lstStyle/>
          <a:p>
            <a:pPr algn="l"/>
            <a:r>
              <a:rPr lang="en-US" b="1" cap="all" dirty="0">
                <a:solidFill>
                  <a:srgbClr val="000000"/>
                </a:solidFill>
                <a:effectLst>
                  <a:outerShdw blurRad="38100" dist="38100" dir="2700000" algn="tl">
                    <a:srgbClr val="000000">
                      <a:alpha val="43137"/>
                    </a:srgbClr>
                  </a:outerShdw>
                </a:effectLst>
                <a:latin typeface="Century Gothic" panose="020B0502020202020204" pitchFamily="34" charset="0"/>
              </a:rPr>
              <a:t>David’s Forgiveness</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6586186" y="3428999"/>
            <a:ext cx="4805691" cy="838831"/>
          </a:xfrm>
        </p:spPr>
        <p:txBody>
          <a:bodyPr anchor="b">
            <a:normAutofit/>
          </a:bodyPr>
          <a:lstStyle/>
          <a:p>
            <a:pPr algn="l"/>
            <a:r>
              <a:rPr lang="en-US" sz="3200" b="1" dirty="0">
                <a:solidFill>
                  <a:srgbClr val="000000"/>
                </a:solidFill>
                <a:effectLst>
                  <a:outerShdw blurRad="38100" dist="38100" dir="2700000" algn="tl">
                    <a:srgbClr val="000000">
                      <a:alpha val="43137"/>
                    </a:srgbClr>
                  </a:outerShdw>
                </a:effectLst>
              </a:rPr>
              <a:t>1 Samuel 25</a:t>
            </a:r>
          </a:p>
        </p:txBody>
      </p:sp>
      <p:sp>
        <p:nvSpPr>
          <p:cNvPr id="48"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8F2ABD0-85D4-439B-AC86-2C2C0523CD2E}"/>
              </a:ext>
            </a:extLst>
          </p:cNvPr>
          <p:cNvPicPr>
            <a:picLocks noChangeAspect="1"/>
          </p:cNvPicPr>
          <p:nvPr/>
        </p:nvPicPr>
        <p:blipFill rotWithShape="1">
          <a:blip r:embed="rId3">
            <a:alphaModFix/>
            <a:extLst/>
          </a:blip>
          <a:srcRect l="37266" r="3425"/>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699916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7207404" y="2418735"/>
            <a:ext cx="4644400" cy="4439265"/>
          </a:xfrm>
        </p:spPr>
        <p:txBody>
          <a:bodyPr>
            <a:normAutofit/>
          </a:bodyPr>
          <a:lstStyle/>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Vs 18: Bringing the peace offering. </a:t>
            </a:r>
          </a:p>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Notice: she’s moving to prepare against a day of </a:t>
            </a:r>
            <a:r>
              <a:rPr lang="en-US" sz="3200" u="sng" dirty="0">
                <a:latin typeface="Calibri" panose="020F0502020204030204" pitchFamily="34" charset="0"/>
                <a:ea typeface="Calibri" panose="020F0502020204030204" pitchFamily="34" charset="0"/>
                <a:cs typeface="Times New Roman" panose="02020603050405020304" pitchFamily="18" charset="0"/>
              </a:rPr>
              <a:t>wrath</a:t>
            </a:r>
            <a:r>
              <a:rPr lang="en-US" sz="3200" dirty="0">
                <a:latin typeface="Calibri" panose="020F0502020204030204" pitchFamily="34" charset="0"/>
                <a:ea typeface="Calibri" panose="020F0502020204030204" pitchFamily="34" charset="0"/>
                <a:cs typeface="Times New Roman" panose="02020603050405020304" pitchFamily="18" charset="0"/>
              </a:rPr>
              <a:t> that she KNOWS is </a:t>
            </a:r>
            <a:r>
              <a:rPr lang="en-US" sz="3200" u="sng" dirty="0">
                <a:latin typeface="Calibri" panose="020F0502020204030204" pitchFamily="34" charset="0"/>
                <a:ea typeface="Calibri" panose="020F0502020204030204" pitchFamily="34" charset="0"/>
                <a:cs typeface="Times New Roman" panose="02020603050405020304" pitchFamily="18" charset="0"/>
              </a:rPr>
              <a:t>coming</a:t>
            </a:r>
            <a:r>
              <a:rPr lang="en-US" sz="3200" dirty="0">
                <a:latin typeface="Calibri" panose="020F0502020204030204" pitchFamily="34" charset="0"/>
                <a:ea typeface="Calibri" panose="020F0502020204030204" pitchFamily="34" charset="0"/>
                <a:cs typeface="Times New Roman" panose="02020603050405020304" pitchFamily="18" charset="0"/>
              </a:rPr>
              <a:t>.</a:t>
            </a:r>
          </a:p>
        </p:txBody>
      </p:sp>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7207404" y="365124"/>
            <a:ext cx="4510114" cy="1828800"/>
          </a:xfrm>
        </p:spPr>
        <p:txBody>
          <a:bodyPr>
            <a:normAutofit/>
          </a:bodyPr>
          <a:lstStyle/>
          <a:p>
            <a:r>
              <a:rPr lang="en-US" sz="4800" b="1" dirty="0">
                <a:latin typeface="Century Gothic" panose="020B0502020202020204" pitchFamily="34" charset="0"/>
              </a:rPr>
              <a:t>Abigail’s wise</a:t>
            </a:r>
            <a:br>
              <a:rPr lang="en-US" sz="4800" b="1" dirty="0">
                <a:latin typeface="Century Gothic" panose="020B0502020202020204" pitchFamily="34" charset="0"/>
              </a:rPr>
            </a:br>
            <a:r>
              <a:rPr lang="en-US" sz="4800" b="1" u="sng" dirty="0">
                <a:latin typeface="Century Gothic" panose="020B0502020202020204" pitchFamily="34" charset="0"/>
              </a:rPr>
              <a:t>courage</a:t>
            </a:r>
            <a:r>
              <a:rPr lang="en-US" sz="4800" b="1" dirty="0">
                <a:latin typeface="Century Gothic" panose="020B0502020202020204" pitchFamily="34" charset="0"/>
              </a:rPr>
              <a:t>!</a:t>
            </a:r>
          </a:p>
        </p:txBody>
      </p:sp>
      <p:pic>
        <p:nvPicPr>
          <p:cNvPr id="6" name="Picture 5">
            <a:extLst>
              <a:ext uri="{FF2B5EF4-FFF2-40B4-BE49-F238E27FC236}">
                <a16:creationId xmlns:a16="http://schemas.microsoft.com/office/drawing/2014/main" id="{5A3DD106-0BC9-4AF8-A8B9-C502239D2200}"/>
              </a:ext>
            </a:extLst>
          </p:cNvPr>
          <p:cNvPicPr>
            <a:picLocks noChangeAspect="1"/>
          </p:cNvPicPr>
          <p:nvPr/>
        </p:nvPicPr>
        <p:blipFill>
          <a:blip r:embed="rId2"/>
          <a:stretch>
            <a:fillRect/>
          </a:stretch>
        </p:blipFill>
        <p:spPr>
          <a:xfrm>
            <a:off x="606685" y="723064"/>
            <a:ext cx="6067856" cy="5411872"/>
          </a:xfrm>
          <a:prstGeom prst="rect">
            <a:avLst/>
          </a:prstGeom>
        </p:spPr>
      </p:pic>
    </p:spTree>
    <p:extLst>
      <p:ext uri="{BB962C8B-B14F-4D97-AF65-F5344CB8AC3E}">
        <p14:creationId xmlns:p14="http://schemas.microsoft.com/office/powerpoint/2010/main" val="664380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3">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5">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6585881" y="4267831"/>
            <a:ext cx="5521655" cy="2132969"/>
          </a:xfrm>
        </p:spPr>
        <p:txBody>
          <a:bodyPr anchor="t">
            <a:normAutofit/>
          </a:bodyPr>
          <a:lstStyle/>
          <a:p>
            <a:pPr algn="l"/>
            <a:r>
              <a:rPr lang="en-US" b="1" cap="all" dirty="0">
                <a:solidFill>
                  <a:srgbClr val="000000"/>
                </a:solidFill>
                <a:effectLst>
                  <a:outerShdw blurRad="38100" dist="38100" dir="2700000" algn="tl">
                    <a:srgbClr val="000000">
                      <a:alpha val="43137"/>
                    </a:srgbClr>
                  </a:outerShdw>
                </a:effectLst>
                <a:latin typeface="Century Gothic" panose="020B0502020202020204" pitchFamily="34" charset="0"/>
              </a:rPr>
              <a:t>David’s </a:t>
            </a:r>
            <a:r>
              <a:rPr lang="en-US" b="1" u="sng" cap="all" dirty="0">
                <a:solidFill>
                  <a:srgbClr val="000000"/>
                </a:solidFill>
                <a:effectLst>
                  <a:outerShdw blurRad="38100" dist="38100" dir="2700000" algn="tl">
                    <a:srgbClr val="000000">
                      <a:alpha val="43137"/>
                    </a:srgbClr>
                  </a:outerShdw>
                </a:effectLst>
                <a:latin typeface="Century Gothic" panose="020B0502020202020204" pitchFamily="34" charset="0"/>
              </a:rPr>
              <a:t>Forgiveness</a:t>
            </a:r>
          </a:p>
        </p:txBody>
      </p:sp>
      <p:sp>
        <p:nvSpPr>
          <p:cNvPr id="48"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8F2ABD0-85D4-439B-AC86-2C2C0523CD2E}"/>
              </a:ext>
            </a:extLst>
          </p:cNvPr>
          <p:cNvPicPr>
            <a:picLocks noChangeAspect="1"/>
          </p:cNvPicPr>
          <p:nvPr/>
        </p:nvPicPr>
        <p:blipFill rotWithShape="1">
          <a:blip r:embed="rId3">
            <a:alphaModFix/>
            <a:extLst/>
          </a:blip>
          <a:srcRect l="37266" r="3425"/>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908437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EAE10590-B8A8-4681-9FF6-FD87D1B34DC2}"/>
              </a:ext>
            </a:extLst>
          </p:cNvPr>
          <p:cNvPicPr>
            <a:picLocks noGrp="1" noChangeAspect="1"/>
          </p:cNvPicPr>
          <p:nvPr>
            <p:ph idx="1"/>
          </p:nvPr>
        </p:nvPicPr>
        <p:blipFill rotWithShape="1">
          <a:blip r:embed="rId2"/>
          <a:srcRect t="568" b="5682"/>
          <a:stretch/>
        </p:blipFill>
        <p:spPr>
          <a:xfrm>
            <a:off x="20" y="10"/>
            <a:ext cx="12191980" cy="6857990"/>
          </a:xfrm>
          <a:prstGeom prst="rect">
            <a:avLst/>
          </a:prstGeom>
        </p:spPr>
      </p:pic>
      <p:sp>
        <p:nvSpPr>
          <p:cNvPr id="2" name="Title 1">
            <a:extLst>
              <a:ext uri="{FF2B5EF4-FFF2-40B4-BE49-F238E27FC236}">
                <a16:creationId xmlns:a16="http://schemas.microsoft.com/office/drawing/2014/main" id="{419C761F-CD94-477A-B005-3BE6C3D6FA3D}"/>
              </a:ext>
            </a:extLst>
          </p:cNvPr>
          <p:cNvSpPr>
            <a:spLocks noGrp="1"/>
          </p:cNvSpPr>
          <p:nvPr>
            <p:ph type="title"/>
          </p:nvPr>
        </p:nvSpPr>
        <p:spPr>
          <a:xfrm>
            <a:off x="7473536" y="3194464"/>
            <a:ext cx="5031179" cy="4892633"/>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b="1" dirty="0">
                <a:solidFill>
                  <a:srgbClr val="262626"/>
                </a:solidFill>
                <a:latin typeface="Code Bold" panose="020B0604020202020204" pitchFamily="50" charset="0"/>
              </a:rPr>
              <a:t>GOD’S FINAL </a:t>
            </a:r>
            <a:r>
              <a:rPr lang="en-US" b="1" u="sng" dirty="0">
                <a:solidFill>
                  <a:srgbClr val="262626"/>
                </a:solidFill>
                <a:latin typeface="Code Bold" panose="020B0604020202020204" pitchFamily="50" charset="0"/>
              </a:rPr>
              <a:t>JUDGMENT</a:t>
            </a:r>
            <a:r>
              <a:rPr lang="en-US" b="1" dirty="0">
                <a:solidFill>
                  <a:srgbClr val="262626"/>
                </a:solidFill>
                <a:latin typeface="Code Bold" panose="020B0604020202020204" pitchFamily="50" charset="0"/>
              </a:rPr>
              <a:t>. </a:t>
            </a:r>
          </a:p>
        </p:txBody>
      </p:sp>
    </p:spTree>
    <p:extLst>
      <p:ext uri="{BB962C8B-B14F-4D97-AF65-F5344CB8AC3E}">
        <p14:creationId xmlns:p14="http://schemas.microsoft.com/office/powerpoint/2010/main" val="241101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28E1-84D4-4F85-9D1C-162630182F61}"/>
              </a:ext>
            </a:extLst>
          </p:cNvPr>
          <p:cNvSpPr>
            <a:spLocks noGrp="1"/>
          </p:cNvSpPr>
          <p:nvPr>
            <p:ph type="title"/>
          </p:nvPr>
        </p:nvSpPr>
        <p:spPr>
          <a:xfrm>
            <a:off x="1016000" y="2464858"/>
            <a:ext cx="10515600" cy="1325563"/>
          </a:xfrm>
        </p:spPr>
        <p:txBody>
          <a:bodyPr>
            <a:normAutofit fontScale="90000"/>
          </a:bodyPr>
          <a:lstStyle/>
          <a:p>
            <a:r>
              <a:rPr lang="en-US" sz="4800" b="1" dirty="0">
                <a:solidFill>
                  <a:schemeClr val="bg1"/>
                </a:solidFill>
                <a:latin typeface="Century Gothic" panose="020B0502020202020204" pitchFamily="34" charset="0"/>
              </a:rPr>
              <a:t>David’s response is </a:t>
            </a:r>
            <a:r>
              <a:rPr lang="en-US" sz="4800" b="1" u="sng" dirty="0" err="1">
                <a:solidFill>
                  <a:schemeClr val="bg1"/>
                </a:solidFill>
                <a:latin typeface="Century Gothic" panose="020B0502020202020204" pitchFamily="34" charset="0"/>
              </a:rPr>
              <a:t>dispensationally</a:t>
            </a:r>
            <a:r>
              <a:rPr lang="en-US" sz="4800" b="1" dirty="0">
                <a:solidFill>
                  <a:schemeClr val="bg1"/>
                </a:solidFill>
                <a:latin typeface="Century Gothic" panose="020B0502020202020204" pitchFamily="34" charset="0"/>
              </a:rPr>
              <a:t> appropriate. </a:t>
            </a:r>
            <a:br>
              <a:rPr lang="en-US" sz="4800" b="1" dirty="0">
                <a:solidFill>
                  <a:schemeClr val="bg1"/>
                </a:solidFill>
                <a:latin typeface="Century Gothic" panose="020B0502020202020204" pitchFamily="34" charset="0"/>
              </a:rPr>
            </a:br>
            <a:br>
              <a:rPr lang="en-US" sz="4800" b="1" dirty="0">
                <a:solidFill>
                  <a:schemeClr val="bg1"/>
                </a:solidFill>
                <a:latin typeface="Century Gothic" panose="020B0502020202020204" pitchFamily="34" charset="0"/>
              </a:rPr>
            </a:br>
            <a:r>
              <a:rPr lang="en-US" sz="4800" b="1" dirty="0">
                <a:solidFill>
                  <a:schemeClr val="bg1"/>
                </a:solidFill>
                <a:latin typeface="Century Gothic" panose="020B0502020202020204" pitchFamily="34" charset="0"/>
              </a:rPr>
              <a:t>Today, biblically, we should </a:t>
            </a:r>
            <a:r>
              <a:rPr lang="en-US" sz="4800" b="1" u="sng" dirty="0">
                <a:solidFill>
                  <a:schemeClr val="bg1"/>
                </a:solidFill>
                <a:latin typeface="Century Gothic" panose="020B0502020202020204" pitchFamily="34" charset="0"/>
              </a:rPr>
              <a:t>hate</a:t>
            </a:r>
            <a:r>
              <a:rPr lang="en-US" sz="4800" b="1" dirty="0">
                <a:solidFill>
                  <a:schemeClr val="bg1"/>
                </a:solidFill>
                <a:latin typeface="Century Gothic" panose="020B0502020202020204" pitchFamily="34" charset="0"/>
              </a:rPr>
              <a:t> every false way. </a:t>
            </a:r>
            <a:br>
              <a:rPr lang="en-US" sz="4800" b="1" dirty="0">
                <a:solidFill>
                  <a:schemeClr val="bg1"/>
                </a:solidFill>
                <a:latin typeface="Century Gothic" panose="020B0502020202020204" pitchFamily="34" charset="0"/>
              </a:rPr>
            </a:br>
            <a:br>
              <a:rPr lang="en-US" sz="4800" b="1" dirty="0">
                <a:solidFill>
                  <a:schemeClr val="bg1"/>
                </a:solidFill>
                <a:latin typeface="Century Gothic" panose="020B0502020202020204" pitchFamily="34" charset="0"/>
              </a:rPr>
            </a:br>
            <a:r>
              <a:rPr lang="en-US" sz="4800" b="1" dirty="0">
                <a:solidFill>
                  <a:schemeClr val="bg1"/>
                </a:solidFill>
                <a:latin typeface="Century Gothic" panose="020B0502020202020204" pitchFamily="34" charset="0"/>
              </a:rPr>
              <a:t>Let’s keeps our dispensations straight.</a:t>
            </a:r>
          </a:p>
        </p:txBody>
      </p:sp>
    </p:spTree>
    <p:extLst>
      <p:ext uri="{BB962C8B-B14F-4D97-AF65-F5344CB8AC3E}">
        <p14:creationId xmlns:p14="http://schemas.microsoft.com/office/powerpoint/2010/main" val="396344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600" dirty="0"/>
              <a:t>Ephesians 4:32  And be ye kind one to another, tenderhearted, forgiving one another, even as God for Christ's sake hath forgiven you.</a:t>
            </a:r>
          </a:p>
        </p:txBody>
      </p:sp>
    </p:spTree>
    <p:extLst>
      <p:ext uri="{BB962C8B-B14F-4D97-AF65-F5344CB8AC3E}">
        <p14:creationId xmlns:p14="http://schemas.microsoft.com/office/powerpoint/2010/main" val="2712893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22F03-4AAD-4309-A0E6-55D98F73BD4A}"/>
              </a:ext>
            </a:extLst>
          </p:cNvPr>
          <p:cNvPicPr>
            <a:picLocks noChangeAspect="1"/>
          </p:cNvPicPr>
          <p:nvPr/>
        </p:nvPicPr>
        <p:blipFill>
          <a:blip r:embed="rId2"/>
          <a:stretch>
            <a:fillRect/>
          </a:stretch>
        </p:blipFill>
        <p:spPr>
          <a:xfrm>
            <a:off x="0" y="0"/>
            <a:ext cx="12192000" cy="6857999"/>
          </a:xfrm>
          <a:prstGeom prst="rect">
            <a:avLst/>
          </a:prstGeom>
        </p:spPr>
      </p:pic>
      <p:sp>
        <p:nvSpPr>
          <p:cNvPr id="20"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b="1" dirty="0">
                <a:solidFill>
                  <a:schemeClr val="tx1">
                    <a:lumMod val="85000"/>
                    <a:lumOff val="15000"/>
                  </a:schemeClr>
                </a:solidFill>
                <a:latin typeface="Code Bold" panose="020B0604020202020204" pitchFamily="50" charset="0"/>
              </a:rPr>
              <a:t>David’s marriage </a:t>
            </a:r>
            <a:r>
              <a:rPr lang="en-US" b="1" u="sng" dirty="0">
                <a:solidFill>
                  <a:schemeClr val="tx1">
                    <a:lumMod val="85000"/>
                    <a:lumOff val="15000"/>
                  </a:schemeClr>
                </a:solidFill>
                <a:latin typeface="Code Bold" panose="020B0604020202020204" pitchFamily="50" charset="0"/>
              </a:rPr>
              <a:t>proposal</a:t>
            </a:r>
            <a:r>
              <a:rPr lang="en-US" b="1" dirty="0">
                <a:solidFill>
                  <a:schemeClr val="tx1">
                    <a:lumMod val="85000"/>
                    <a:lumOff val="15000"/>
                  </a:schemeClr>
                </a:solidFill>
                <a:latin typeface="Code Bold" panose="020B0604020202020204" pitchFamily="50" charset="0"/>
              </a:rPr>
              <a:t>. Vs 39-44</a:t>
            </a:r>
          </a:p>
        </p:txBody>
      </p:sp>
      <p:cxnSp>
        <p:nvCxnSpPr>
          <p:cNvPr id="21"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6532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E1127-CF3C-4215-9447-CC4588A8260D}"/>
              </a:ext>
            </a:extLst>
          </p:cNvPr>
          <p:cNvPicPr>
            <a:picLocks noChangeAspect="1"/>
          </p:cNvPicPr>
          <p:nvPr/>
        </p:nvPicPr>
        <p:blipFill rotWithShape="1">
          <a:blip r:embed="rId2">
            <a:alphaModFix/>
            <a:extLst/>
          </a:blip>
          <a:srcRect l="44941" r="8441"/>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627961" y="737801"/>
            <a:ext cx="8582140" cy="1311664"/>
          </a:xfrm>
        </p:spPr>
        <p:txBody>
          <a:bodyPr>
            <a:normAutofit fontScale="90000"/>
          </a:bodyPr>
          <a:lstStyle/>
          <a:p>
            <a:r>
              <a:rPr lang="en-US" sz="4800" b="1" dirty="0">
                <a:solidFill>
                  <a:srgbClr val="000000"/>
                </a:solidFill>
                <a:latin typeface="Century Gothic" panose="020B0502020202020204" pitchFamily="34" charset="0"/>
              </a:rPr>
              <a:t>The marriage arrangements here are </a:t>
            </a:r>
            <a:r>
              <a:rPr lang="en-US" sz="4800" b="1" u="sng" dirty="0">
                <a:solidFill>
                  <a:srgbClr val="000000"/>
                </a:solidFill>
                <a:latin typeface="Century Gothic" panose="020B0502020202020204" pitchFamily="34" charset="0"/>
              </a:rPr>
              <a:t>confusion</a:t>
            </a:r>
            <a:r>
              <a:rPr lang="en-US" sz="4800" b="1" dirty="0">
                <a:solidFill>
                  <a:srgbClr val="000000"/>
                </a:solidFill>
                <a:latin typeface="Century Gothic" panose="020B0502020202020204" pitchFamily="34" charset="0"/>
              </a:rPr>
              <a:t>. </a:t>
            </a:r>
            <a:br>
              <a:rPr lang="en-US" sz="4800" b="1" dirty="0">
                <a:solidFill>
                  <a:srgbClr val="000000"/>
                </a:solidFill>
                <a:latin typeface="Century Gothic" panose="020B0502020202020204" pitchFamily="34" charset="0"/>
              </a:rPr>
            </a:br>
            <a:r>
              <a:rPr lang="en-US" sz="4800" b="1" dirty="0">
                <a:solidFill>
                  <a:srgbClr val="000000"/>
                </a:solidFill>
                <a:latin typeface="Century Gothic" panose="020B0502020202020204" pitchFamily="34" charset="0"/>
              </a:rPr>
              <a:t>1 Cor 14:33</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627656" y="1652530"/>
            <a:ext cx="4946879" cy="4946573"/>
          </a:xfrm>
        </p:spPr>
        <p:txBody>
          <a:bodyPr anchor="ctr">
            <a:noAutofit/>
          </a:bodyPr>
          <a:lstStyle/>
          <a:p>
            <a:pPr>
              <a:spcBef>
                <a:spcPts val="0"/>
              </a:spcBef>
              <a:spcAft>
                <a:spcPts val="600"/>
              </a:spcAft>
            </a:pP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Polygamy</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is contrary to God’s Word over the lives of His people!</a:t>
            </a:r>
          </a:p>
          <a:p>
            <a:pPr>
              <a:spcBef>
                <a:spcPts val="0"/>
              </a:spcBef>
              <a:spcAft>
                <a:spcPts val="600"/>
              </a:spcAft>
            </a:pP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God designed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marriage</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to work with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one man </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and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one woman </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a:t>
            </a:r>
            <a:r>
              <a:rPr lang="en-US" sz="320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life</a:t>
            </a:r>
            <a:r>
              <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555310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9" ma:contentTypeDescription="Create a new document." ma:contentTypeScope="" ma:versionID="063693e43e34b0f94e44b5a2d47a51c3">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54e75b4b9be0974c5e04ca8a3d186866"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4F9C44-AB8E-454A-8661-9DE926DBE5B0}">
  <ds:schemaRefs>
    <ds:schemaRef ds:uri="http://schemas.microsoft.com/sharepoint/v3/contenttype/forms"/>
  </ds:schemaRefs>
</ds:datastoreItem>
</file>

<file path=customXml/itemProps2.xml><?xml version="1.0" encoding="utf-8"?>
<ds:datastoreItem xmlns:ds="http://schemas.openxmlformats.org/officeDocument/2006/customXml" ds:itemID="{EC5CA6E4-0284-4C55-BDB6-AC4281766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B2BA3F-9EDF-4B1D-A011-7362EA2DF3A0}">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92225faf-0d15-43dc-b0d3-949d76b83189"/>
    <ds:schemaRef ds:uri="http://schemas.microsoft.com/office/infopath/2007/PartnerControls"/>
    <ds:schemaRef ds:uri="http://purl.org/dc/terms/"/>
    <ds:schemaRef ds:uri="85009109-077a-450e-82c0-9072b8164ed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1432</TotalTime>
  <Words>1159</Words>
  <Application>Microsoft Office PowerPoint</Application>
  <PresentationFormat>Widescreen</PresentationFormat>
  <Paragraphs>47</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Century Gothic</vt:lpstr>
      <vt:lpstr>Code Bold</vt:lpstr>
      <vt:lpstr>Times New Roman</vt:lpstr>
      <vt:lpstr>Wingdings</vt:lpstr>
      <vt:lpstr>Office Theme</vt:lpstr>
      <vt:lpstr>David’s Forgiveness</vt:lpstr>
      <vt:lpstr>NABAL   vs   ABIGAIL foolish           wise DIED       PROMOTED</vt:lpstr>
      <vt:lpstr>Abigail’s wise courage!</vt:lpstr>
      <vt:lpstr>David’s Forgiveness</vt:lpstr>
      <vt:lpstr>GOD’S FINAL JUDGMENT. </vt:lpstr>
      <vt:lpstr>David’s response is dispensationally appropriate.   Today, biblically, we should hate every false way.   Let’s keeps our dispensations straight.</vt:lpstr>
      <vt:lpstr>PowerPoint Presentation</vt:lpstr>
      <vt:lpstr>David’s marriage proposal. Vs 39-44</vt:lpstr>
      <vt:lpstr>The marriage arrangements here are confusion.  1 Cor 14:33</vt:lpstr>
      <vt:lpstr>PowerPoint Presentation</vt:lpstr>
      <vt:lpstr>David was in direct violation of God’s Word to him!</vt:lpstr>
      <vt:lpstr>PowerPoint Presentation</vt:lpstr>
      <vt:lpstr>PowerPoint Presentation</vt:lpstr>
      <vt:lpstr>Sin against God always defiles!</vt:lpstr>
      <vt:lpstr>PowerPoint Presentation</vt:lpstr>
      <vt:lpstr>Yet David defiled Bathsheba and himself with his adultery!</vt:lpstr>
      <vt:lpstr>Multiple wives  made for family chaos.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David’s Forgiveness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David’s Forgiveness</dc:title>
  <dc:creator>Sam Miles</dc:creator>
  <cp:lastModifiedBy>Audio Visual</cp:lastModifiedBy>
  <cp:revision>2</cp:revision>
  <dcterms:created xsi:type="dcterms:W3CDTF">2018-10-14T02:33:17Z</dcterms:created>
  <dcterms:modified xsi:type="dcterms:W3CDTF">2018-10-21T15:44:17Z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